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54"/>
  </p:notesMasterIdLst>
  <p:sldIdLst>
    <p:sldId id="256" r:id="rId2"/>
    <p:sldId id="339" r:id="rId3"/>
    <p:sldId id="306" r:id="rId4"/>
    <p:sldId id="302" r:id="rId5"/>
    <p:sldId id="269" r:id="rId6"/>
    <p:sldId id="340" r:id="rId7"/>
    <p:sldId id="299" r:id="rId8"/>
    <p:sldId id="298" r:id="rId9"/>
    <p:sldId id="295" r:id="rId10"/>
    <p:sldId id="296" r:id="rId11"/>
    <p:sldId id="297" r:id="rId12"/>
    <p:sldId id="294" r:id="rId13"/>
    <p:sldId id="285" r:id="rId14"/>
    <p:sldId id="286" r:id="rId15"/>
    <p:sldId id="290" r:id="rId16"/>
    <p:sldId id="288" r:id="rId17"/>
    <p:sldId id="293" r:id="rId18"/>
    <p:sldId id="291" r:id="rId19"/>
    <p:sldId id="292" r:id="rId20"/>
    <p:sldId id="300" r:id="rId21"/>
    <p:sldId id="301" r:id="rId22"/>
    <p:sldId id="304" r:id="rId23"/>
    <p:sldId id="303" r:id="rId24"/>
    <p:sldId id="307" r:id="rId25"/>
    <p:sldId id="342" r:id="rId26"/>
    <p:sldId id="341" r:id="rId27"/>
    <p:sldId id="312" r:id="rId28"/>
    <p:sldId id="313" r:id="rId29"/>
    <p:sldId id="309" r:id="rId30"/>
    <p:sldId id="314" r:id="rId31"/>
    <p:sldId id="329" r:id="rId32"/>
    <p:sldId id="311" r:id="rId33"/>
    <p:sldId id="310" r:id="rId34"/>
    <p:sldId id="315" r:id="rId35"/>
    <p:sldId id="319" r:id="rId36"/>
    <p:sldId id="321" r:id="rId37"/>
    <p:sldId id="324" r:id="rId38"/>
    <p:sldId id="325" r:id="rId39"/>
    <p:sldId id="326" r:id="rId40"/>
    <p:sldId id="322" r:id="rId41"/>
    <p:sldId id="327" r:id="rId42"/>
    <p:sldId id="328" r:id="rId43"/>
    <p:sldId id="323" r:id="rId44"/>
    <p:sldId id="331" r:id="rId45"/>
    <p:sldId id="318" r:id="rId46"/>
    <p:sldId id="332" r:id="rId47"/>
    <p:sldId id="333" r:id="rId48"/>
    <p:sldId id="334" r:id="rId49"/>
    <p:sldId id="335" r:id="rId50"/>
    <p:sldId id="336" r:id="rId51"/>
    <p:sldId id="337" r:id="rId52"/>
    <p:sldId id="33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8" autoAdjust="0"/>
    <p:restoredTop sz="87346" autoAdjust="0"/>
  </p:normalViewPr>
  <p:slideViewPr>
    <p:cSldViewPr snapToGrid="0">
      <p:cViewPr varScale="1">
        <p:scale>
          <a:sx n="114" d="100"/>
          <a:sy n="114" d="100"/>
        </p:scale>
        <p:origin x="-77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62EA7-2E7A-451C-A065-2353418CB101}" type="datetimeFigureOut">
              <a:rPr lang="en-AU" smtClean="0"/>
              <a:t>11/07/2018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26147-A153-472A-BCB8-DF37114C38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415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Off by 43 </a:t>
            </a:r>
            <a:r>
              <a:rPr lang="en-AU" dirty="0" err="1" smtClean="0"/>
              <a:t>arcseconds</a:t>
            </a:r>
            <a:endParaRPr lang="en-AU" dirty="0" smtClean="0"/>
          </a:p>
          <a:p>
            <a:r>
              <a:rPr lang="en-AU" dirty="0" smtClean="0"/>
              <a:t>.01194</a:t>
            </a:r>
          </a:p>
          <a:p>
            <a:r>
              <a:rPr lang="en-AU" dirty="0" smtClean="0"/>
              <a:t>1</a:t>
            </a:r>
            <a:r>
              <a:rPr lang="en-AU" baseline="0" dirty="0" smtClean="0"/>
              <a:t> km away – 20 cm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869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~6000 </a:t>
            </a:r>
            <a:r>
              <a:rPr lang="en-AU" dirty="0" err="1" smtClean="0"/>
              <a:t>lyears</a:t>
            </a:r>
            <a:r>
              <a:rPr lang="en-AU" dirty="0" smtClean="0"/>
              <a:t> from earth</a:t>
            </a:r>
          </a:p>
          <a:p>
            <a:r>
              <a:rPr lang="en-AU" dirty="0" smtClean="0"/>
              <a:t>Event horizon 300 km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127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2641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887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6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Agrees within 5%</a:t>
            </a:r>
            <a:r>
              <a:rPr lang="en-AU" baseline="0" dirty="0" smtClean="0"/>
              <a:t> - using radar</a:t>
            </a:r>
          </a:p>
          <a:p>
            <a:r>
              <a:rPr lang="en-AU" baseline="0" dirty="0" smtClean="0"/>
              <a:t>Even better 0.002% by </a:t>
            </a:r>
            <a:r>
              <a:rPr lang="en-AU" baseline="0" dirty="0" err="1" smtClean="0"/>
              <a:t>cassini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2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Need 20-30 nanosecond</a:t>
            </a:r>
            <a:r>
              <a:rPr lang="en-AU" baseline="0" dirty="0" smtClean="0"/>
              <a:t> accuracy</a:t>
            </a:r>
          </a:p>
          <a:p>
            <a:r>
              <a:rPr lang="en-AU" baseline="0" dirty="0" smtClean="0"/>
              <a:t>Tick slower in orbits</a:t>
            </a:r>
          </a:p>
          <a:p>
            <a:r>
              <a:rPr lang="en-AU" baseline="0" dirty="0" smtClean="0"/>
              <a:t>38 microseconds per day</a:t>
            </a:r>
          </a:p>
          <a:p>
            <a:r>
              <a:rPr lang="en-AU" baseline="0" dirty="0" smtClean="0"/>
              <a:t>10 km/day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632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1919 expedition</a:t>
            </a:r>
          </a:p>
          <a:p>
            <a:r>
              <a:rPr lang="en-AU" dirty="0" smtClean="0"/>
              <a:t>Works but not the most accurate</a:t>
            </a:r>
            <a:r>
              <a:rPr lang="en-AU" baseline="0" dirty="0" smtClean="0"/>
              <a:t> measurements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92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 in galaxy clusters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498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mtClean="0"/>
              <a:t>Jocelyn Bell - 1967</a:t>
            </a:r>
            <a:endParaRPr lang="en-AU" dirty="0" smtClean="0"/>
          </a:p>
          <a:p>
            <a:r>
              <a:rPr lang="en-AU" dirty="0" smtClean="0"/>
              <a:t>1.33 seconds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286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Different</a:t>
            </a:r>
            <a:r>
              <a:rPr lang="en-AU" baseline="0" dirty="0" smtClean="0"/>
              <a:t> by</a:t>
            </a:r>
            <a:r>
              <a:rPr lang="en-AU" dirty="0" smtClean="0"/>
              <a:t> 0.2%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972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2629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~6000 </a:t>
            </a:r>
            <a:r>
              <a:rPr lang="en-AU" dirty="0" err="1" smtClean="0"/>
              <a:t>lyears</a:t>
            </a:r>
            <a:r>
              <a:rPr lang="en-AU" dirty="0" smtClean="0"/>
              <a:t> from earth</a:t>
            </a:r>
          </a:p>
          <a:p>
            <a:r>
              <a:rPr lang="en-AU" dirty="0" smtClean="0"/>
              <a:t>Event horizon 300 km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26147-A153-472A-BCB8-DF37114C3835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43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923FEAE-7BDF-4E3C-89B7-57BA3979874E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0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5ED6-ED94-4BA9-A6A5-916B5CCFEB60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45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0D93-7AAE-4FC0-88A0-6552B7106C86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6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CFAE-80F5-43CD-8586-5D707B0D6473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A34-A38D-4C3A-9482-FFAD22E1CFE4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9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C742-08E8-4A77-80B4-CA6C522668AC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79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F4C45-3211-4283-BB88-585EEE32D955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54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B42F-1105-4854-A620-70B5265E8A96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5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347-90FF-487E-BD2F-4B2E71F032A5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3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D392-E3DE-46AA-92CA-C143CB80F196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7658" y="6470368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82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3A7FB-1334-4F51-94AF-8C9353C54936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95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50F8B-A471-4893-8842-485EFD9E475D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39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3792A-8D6F-42C8-999B-E3C915FE7282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09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85AC-01B7-49C9-A3EC-0CE34A670DFF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2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F427-139F-4A0D-85D7-7D5FA62BA0E8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89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38BA5-C07C-4501-BAD5-FCE37B4077FD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1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14EE-F056-4950-98B2-4D973EB2D06F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09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9417B9-6769-434B-BEBE-5E0E4D5BD0CA}" type="datetime1">
              <a:rPr lang="en-US" smtClean="0"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61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Extreme Environments:</a:t>
            </a:r>
            <a:br>
              <a:rPr lang="en-AU" dirty="0" smtClean="0"/>
            </a:br>
            <a:r>
              <a:rPr lang="en-AU" dirty="0" smtClean="0"/>
              <a:t>Gravity and Black Holes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 smtClean="0"/>
              <a:t>Dr Janie K. Hoormann</a:t>
            </a:r>
          </a:p>
          <a:p>
            <a:r>
              <a:rPr lang="en-AU" dirty="0" smtClean="0"/>
              <a:t>University of Queensland</a:t>
            </a:r>
          </a:p>
          <a:p>
            <a:r>
              <a:rPr lang="en-AU" dirty="0" smtClean="0"/>
              <a:t>School of Mathematics and Physics</a:t>
            </a:r>
          </a:p>
          <a:p>
            <a:r>
              <a:rPr lang="en-AU" dirty="0" smtClean="0"/>
              <a:t>13 July 2018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8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73267" y="-58449"/>
            <a:ext cx="12365267" cy="696277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6989" r="9627" b="9054"/>
          <a:stretch/>
        </p:blipFill>
        <p:spPr>
          <a:xfrm>
            <a:off x="5013965" y="1122267"/>
            <a:ext cx="2262959" cy="2300672"/>
          </a:xfrm>
          <a:prstGeom prst="ellipse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47384" y="6390752"/>
            <a:ext cx="218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Diagram not to scale!</a:t>
            </a:r>
            <a:endParaRPr lang="en-AU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711343" y="-3340269"/>
            <a:ext cx="10868205" cy="1086820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3222" r="3065" b="3297"/>
          <a:stretch/>
        </p:blipFill>
        <p:spPr>
          <a:xfrm>
            <a:off x="1153049" y="4636533"/>
            <a:ext cx="904351" cy="904351"/>
          </a:xfrm>
          <a:prstGeom prst="ellipse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883520" y="-989321"/>
            <a:ext cx="6523847" cy="652384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6063" r="6239" b="5322"/>
          <a:stretch/>
        </p:blipFill>
        <p:spPr>
          <a:xfrm>
            <a:off x="9197191" y="2189083"/>
            <a:ext cx="690786" cy="713434"/>
          </a:xfrm>
          <a:prstGeom prst="ellipse">
            <a:avLst/>
          </a:prstGeom>
        </p:spPr>
      </p:pic>
      <p:sp>
        <p:nvSpPr>
          <p:cNvPr id="17" name="Oval 16"/>
          <p:cNvSpPr>
            <a:spLocks noChangeAspect="1"/>
          </p:cNvSpPr>
          <p:nvPr/>
        </p:nvSpPr>
        <p:spPr>
          <a:xfrm>
            <a:off x="4400909" y="523681"/>
            <a:ext cx="3497842" cy="3497842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3872" r="24621" b="4377"/>
          <a:stretch/>
        </p:blipFill>
        <p:spPr>
          <a:xfrm>
            <a:off x="5437518" y="326250"/>
            <a:ext cx="528507" cy="533401"/>
          </a:xfrm>
          <a:prstGeom prst="ellipse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07119" y="4411695"/>
            <a:ext cx="296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solidFill>
                  <a:schemeClr val="accent5"/>
                </a:solidFill>
              </a:rPr>
              <a:t>Curved Spacetime</a:t>
            </a:r>
            <a:endParaRPr lang="en-AU" sz="2800" dirty="0">
              <a:solidFill>
                <a:schemeClr val="accent5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028825" y="2543175"/>
            <a:ext cx="7162800" cy="2371725"/>
          </a:xfrm>
          <a:custGeom>
            <a:avLst/>
            <a:gdLst>
              <a:gd name="connsiteX0" fmla="*/ 0 w 7162800"/>
              <a:gd name="connsiteY0" fmla="*/ 2371725 h 2371725"/>
              <a:gd name="connsiteX1" fmla="*/ 2590800 w 7162800"/>
              <a:gd name="connsiteY1" fmla="*/ 1362075 h 2371725"/>
              <a:gd name="connsiteX2" fmla="*/ 3562350 w 7162800"/>
              <a:gd name="connsiteY2" fmla="*/ 1428750 h 2371725"/>
              <a:gd name="connsiteX3" fmla="*/ 4676775 w 7162800"/>
              <a:gd name="connsiteY3" fmla="*/ 15811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3400425 w 7162800"/>
              <a:gd name="connsiteY1" fmla="*/ 1095375 h 2371725"/>
              <a:gd name="connsiteX2" fmla="*/ 3562350 w 7162800"/>
              <a:gd name="connsiteY2" fmla="*/ 1428750 h 2371725"/>
              <a:gd name="connsiteX3" fmla="*/ 4676775 w 7162800"/>
              <a:gd name="connsiteY3" fmla="*/ 15811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3400425 w 7162800"/>
              <a:gd name="connsiteY1" fmla="*/ 1095375 h 2371725"/>
              <a:gd name="connsiteX2" fmla="*/ 4162425 w 7162800"/>
              <a:gd name="connsiteY2" fmla="*/ 1209675 h 2371725"/>
              <a:gd name="connsiteX3" fmla="*/ 4676775 w 7162800"/>
              <a:gd name="connsiteY3" fmla="*/ 15811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3400425 w 7162800"/>
              <a:gd name="connsiteY1" fmla="*/ 1095375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619750 w 7162800"/>
              <a:gd name="connsiteY4" fmla="*/ 50482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619750 w 7162800"/>
              <a:gd name="connsiteY4" fmla="*/ 504825 h 2371725"/>
              <a:gd name="connsiteX5" fmla="*/ 5972175 w 7162800"/>
              <a:gd name="connsiteY5" fmla="*/ 2190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619750 w 7162800"/>
              <a:gd name="connsiteY4" fmla="*/ 5048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638800 w 7162800"/>
              <a:gd name="connsiteY4" fmla="*/ 6191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33850 w 7162800"/>
              <a:gd name="connsiteY2" fmla="*/ 1314450 h 2371725"/>
              <a:gd name="connsiteX3" fmla="*/ 4886325 w 7162800"/>
              <a:gd name="connsiteY3" fmla="*/ 1123950 h 2371725"/>
              <a:gd name="connsiteX4" fmla="*/ 5638800 w 7162800"/>
              <a:gd name="connsiteY4" fmla="*/ 6191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790825 w 7162800"/>
              <a:gd name="connsiteY1" fmla="*/ 1409700 h 2371725"/>
              <a:gd name="connsiteX2" fmla="*/ 4133850 w 7162800"/>
              <a:gd name="connsiteY2" fmla="*/ 1314450 h 2371725"/>
              <a:gd name="connsiteX3" fmla="*/ 4886325 w 7162800"/>
              <a:gd name="connsiteY3" fmla="*/ 1123950 h 2371725"/>
              <a:gd name="connsiteX4" fmla="*/ 5638800 w 7162800"/>
              <a:gd name="connsiteY4" fmla="*/ 6191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790825 w 7162800"/>
              <a:gd name="connsiteY1" fmla="*/ 1409700 h 2371725"/>
              <a:gd name="connsiteX2" fmla="*/ 4133850 w 7162800"/>
              <a:gd name="connsiteY2" fmla="*/ 1314450 h 2371725"/>
              <a:gd name="connsiteX3" fmla="*/ 4886325 w 7162800"/>
              <a:gd name="connsiteY3" fmla="*/ 1123950 h 2371725"/>
              <a:gd name="connsiteX4" fmla="*/ 5572125 w 7162800"/>
              <a:gd name="connsiteY4" fmla="*/ 5810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62800" h="2371725">
                <a:moveTo>
                  <a:pt x="0" y="2371725"/>
                </a:moveTo>
                <a:cubicBezTo>
                  <a:pt x="998537" y="1945481"/>
                  <a:pt x="2101850" y="1585913"/>
                  <a:pt x="2790825" y="1409700"/>
                </a:cubicBezTo>
                <a:cubicBezTo>
                  <a:pt x="3479800" y="1233488"/>
                  <a:pt x="3784600" y="1362075"/>
                  <a:pt x="4133850" y="1314450"/>
                </a:cubicBezTo>
                <a:cubicBezTo>
                  <a:pt x="4483100" y="1266825"/>
                  <a:pt x="4646613" y="1246187"/>
                  <a:pt x="4886325" y="1123950"/>
                </a:cubicBezTo>
                <a:cubicBezTo>
                  <a:pt x="5126037" y="1001713"/>
                  <a:pt x="5391150" y="711200"/>
                  <a:pt x="5572125" y="581025"/>
                </a:cubicBezTo>
                <a:cubicBezTo>
                  <a:pt x="5753100" y="450850"/>
                  <a:pt x="5707063" y="439737"/>
                  <a:pt x="5972175" y="342900"/>
                </a:cubicBezTo>
                <a:cubicBezTo>
                  <a:pt x="6237287" y="246063"/>
                  <a:pt x="6713537" y="138906"/>
                  <a:pt x="7162800" y="0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reeform 20"/>
          <p:cNvSpPr/>
          <p:nvPr/>
        </p:nvSpPr>
        <p:spPr>
          <a:xfrm>
            <a:off x="2057400" y="2722846"/>
            <a:ext cx="7162800" cy="2371725"/>
          </a:xfrm>
          <a:custGeom>
            <a:avLst/>
            <a:gdLst>
              <a:gd name="connsiteX0" fmla="*/ 0 w 7162800"/>
              <a:gd name="connsiteY0" fmla="*/ 2371725 h 2371725"/>
              <a:gd name="connsiteX1" fmla="*/ 2590800 w 7162800"/>
              <a:gd name="connsiteY1" fmla="*/ 1362075 h 2371725"/>
              <a:gd name="connsiteX2" fmla="*/ 3562350 w 7162800"/>
              <a:gd name="connsiteY2" fmla="*/ 1428750 h 2371725"/>
              <a:gd name="connsiteX3" fmla="*/ 4676775 w 7162800"/>
              <a:gd name="connsiteY3" fmla="*/ 15811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3400425 w 7162800"/>
              <a:gd name="connsiteY1" fmla="*/ 1095375 h 2371725"/>
              <a:gd name="connsiteX2" fmla="*/ 3562350 w 7162800"/>
              <a:gd name="connsiteY2" fmla="*/ 1428750 h 2371725"/>
              <a:gd name="connsiteX3" fmla="*/ 4676775 w 7162800"/>
              <a:gd name="connsiteY3" fmla="*/ 15811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3400425 w 7162800"/>
              <a:gd name="connsiteY1" fmla="*/ 1095375 h 2371725"/>
              <a:gd name="connsiteX2" fmla="*/ 4162425 w 7162800"/>
              <a:gd name="connsiteY2" fmla="*/ 1209675 h 2371725"/>
              <a:gd name="connsiteX3" fmla="*/ 4676775 w 7162800"/>
              <a:gd name="connsiteY3" fmla="*/ 15811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3400425 w 7162800"/>
              <a:gd name="connsiteY1" fmla="*/ 1095375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581650 w 7162800"/>
              <a:gd name="connsiteY4" fmla="*/ 79057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619750 w 7162800"/>
              <a:gd name="connsiteY4" fmla="*/ 504825 h 2371725"/>
              <a:gd name="connsiteX5" fmla="*/ 6000750 w 7162800"/>
              <a:gd name="connsiteY5" fmla="*/ 4095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619750 w 7162800"/>
              <a:gd name="connsiteY4" fmla="*/ 504825 h 2371725"/>
              <a:gd name="connsiteX5" fmla="*/ 5972175 w 7162800"/>
              <a:gd name="connsiteY5" fmla="*/ 219075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619750 w 7162800"/>
              <a:gd name="connsiteY4" fmla="*/ 5048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62425 w 7162800"/>
              <a:gd name="connsiteY2" fmla="*/ 1209675 h 2371725"/>
              <a:gd name="connsiteX3" fmla="*/ 4886325 w 7162800"/>
              <a:gd name="connsiteY3" fmla="*/ 1123950 h 2371725"/>
              <a:gd name="connsiteX4" fmla="*/ 5638800 w 7162800"/>
              <a:gd name="connsiteY4" fmla="*/ 6191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990850 w 7162800"/>
              <a:gd name="connsiteY1" fmla="*/ 1200150 h 2371725"/>
              <a:gd name="connsiteX2" fmla="*/ 4133850 w 7162800"/>
              <a:gd name="connsiteY2" fmla="*/ 1314450 h 2371725"/>
              <a:gd name="connsiteX3" fmla="*/ 4886325 w 7162800"/>
              <a:gd name="connsiteY3" fmla="*/ 1123950 h 2371725"/>
              <a:gd name="connsiteX4" fmla="*/ 5638800 w 7162800"/>
              <a:gd name="connsiteY4" fmla="*/ 6191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790825 w 7162800"/>
              <a:gd name="connsiteY1" fmla="*/ 1409700 h 2371725"/>
              <a:gd name="connsiteX2" fmla="*/ 4133850 w 7162800"/>
              <a:gd name="connsiteY2" fmla="*/ 1314450 h 2371725"/>
              <a:gd name="connsiteX3" fmla="*/ 4886325 w 7162800"/>
              <a:gd name="connsiteY3" fmla="*/ 1123950 h 2371725"/>
              <a:gd name="connsiteX4" fmla="*/ 5638800 w 7162800"/>
              <a:gd name="connsiteY4" fmla="*/ 6191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  <a:gd name="connsiteX0" fmla="*/ 0 w 7162800"/>
              <a:gd name="connsiteY0" fmla="*/ 2371725 h 2371725"/>
              <a:gd name="connsiteX1" fmla="*/ 2790825 w 7162800"/>
              <a:gd name="connsiteY1" fmla="*/ 1409700 h 2371725"/>
              <a:gd name="connsiteX2" fmla="*/ 4133850 w 7162800"/>
              <a:gd name="connsiteY2" fmla="*/ 1314450 h 2371725"/>
              <a:gd name="connsiteX3" fmla="*/ 4886325 w 7162800"/>
              <a:gd name="connsiteY3" fmla="*/ 1123950 h 2371725"/>
              <a:gd name="connsiteX4" fmla="*/ 5572125 w 7162800"/>
              <a:gd name="connsiteY4" fmla="*/ 581025 h 2371725"/>
              <a:gd name="connsiteX5" fmla="*/ 5972175 w 7162800"/>
              <a:gd name="connsiteY5" fmla="*/ 342900 h 2371725"/>
              <a:gd name="connsiteX6" fmla="*/ 7162800 w 7162800"/>
              <a:gd name="connsiteY6" fmla="*/ 0 h 237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62800" h="2371725">
                <a:moveTo>
                  <a:pt x="0" y="2371725"/>
                </a:moveTo>
                <a:cubicBezTo>
                  <a:pt x="998537" y="1945481"/>
                  <a:pt x="2101850" y="1585913"/>
                  <a:pt x="2790825" y="1409700"/>
                </a:cubicBezTo>
                <a:cubicBezTo>
                  <a:pt x="3479800" y="1233488"/>
                  <a:pt x="3784600" y="1362075"/>
                  <a:pt x="4133850" y="1314450"/>
                </a:cubicBezTo>
                <a:cubicBezTo>
                  <a:pt x="4483100" y="1266825"/>
                  <a:pt x="4646613" y="1246187"/>
                  <a:pt x="4886325" y="1123950"/>
                </a:cubicBezTo>
                <a:cubicBezTo>
                  <a:pt x="5126037" y="1001713"/>
                  <a:pt x="5391150" y="711200"/>
                  <a:pt x="5572125" y="581025"/>
                </a:cubicBezTo>
                <a:cubicBezTo>
                  <a:pt x="5753100" y="450850"/>
                  <a:pt x="5707063" y="439737"/>
                  <a:pt x="5972175" y="342900"/>
                </a:cubicBezTo>
                <a:cubicBezTo>
                  <a:pt x="6237287" y="246063"/>
                  <a:pt x="6713537" y="138906"/>
                  <a:pt x="7162800" y="0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4250454" y="5762953"/>
            <a:ext cx="465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solidFill>
                  <a:schemeClr val="accent5"/>
                </a:solidFill>
              </a:rPr>
              <a:t>Time with GR &gt; Time Classical</a:t>
            </a:r>
            <a:endParaRPr lang="en-AU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1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 animBg="1"/>
      <p:bldP spid="21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02" y="626130"/>
            <a:ext cx="5093133" cy="56527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13730" y="1659610"/>
            <a:ext cx="5096761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smtClean="0"/>
              <a:t>Even around earth time dilation is important</a:t>
            </a:r>
          </a:p>
          <a:p>
            <a:endParaRPr lang="en-AU" dirty="0"/>
          </a:p>
          <a:p>
            <a:r>
              <a:rPr lang="en-AU" dirty="0" smtClean="0"/>
              <a:t>Need to consider for GPS satellites to work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0616580" y="6410180"/>
            <a:ext cx="1436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NOAA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52547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/>
              <a:t>Light Bending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7177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-Point Star 2"/>
          <p:cNvSpPr/>
          <p:nvPr/>
        </p:nvSpPr>
        <p:spPr>
          <a:xfrm>
            <a:off x="937260" y="3116580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6470" y="2976477"/>
            <a:ext cx="775335" cy="96991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708785" y="3547110"/>
            <a:ext cx="800862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08785" y="3303270"/>
            <a:ext cx="800862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510665" y="2922990"/>
            <a:ext cx="325755" cy="25836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569720" y="3810001"/>
            <a:ext cx="266700" cy="25907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98258" y="3810001"/>
            <a:ext cx="0" cy="36576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298258" y="2673075"/>
            <a:ext cx="0" cy="34671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6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-Point Star 2"/>
          <p:cNvSpPr/>
          <p:nvPr/>
        </p:nvSpPr>
        <p:spPr>
          <a:xfrm>
            <a:off x="937260" y="3116580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6470" y="2976477"/>
            <a:ext cx="775335" cy="96991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510665" y="2922990"/>
            <a:ext cx="325755" cy="25836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569720" y="3810001"/>
            <a:ext cx="266700" cy="25907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98258" y="3810001"/>
            <a:ext cx="0" cy="36576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298258" y="2673075"/>
            <a:ext cx="0" cy="34671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94555" y="2556707"/>
            <a:ext cx="4195177" cy="65776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594555" y="3715160"/>
            <a:ext cx="4195177" cy="67966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" idx="4"/>
          </p:cNvCxnSpPr>
          <p:nvPr/>
        </p:nvCxnSpPr>
        <p:spPr>
          <a:xfrm flipV="1">
            <a:off x="1638299" y="2556707"/>
            <a:ext cx="3956256" cy="78398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435510" y="3569110"/>
            <a:ext cx="4159045" cy="82571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6989" r="9627" b="9054"/>
          <a:stretch/>
        </p:blipFill>
        <p:spPr>
          <a:xfrm>
            <a:off x="4819190" y="2773952"/>
            <a:ext cx="1456434" cy="148070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359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6470" y="2976477"/>
            <a:ext cx="775335" cy="9699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26212" y="2928268"/>
            <a:ext cx="1242391" cy="112359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94555" y="2556707"/>
            <a:ext cx="4195177" cy="65776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594555" y="3715160"/>
            <a:ext cx="4195177" cy="67966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1435510" y="1838632"/>
            <a:ext cx="4159045" cy="71807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435509" y="4394823"/>
            <a:ext cx="4159045" cy="71807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/>
          <p:cNvSpPr/>
          <p:nvPr/>
        </p:nvSpPr>
        <p:spPr>
          <a:xfrm>
            <a:off x="931204" y="1479350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5-Point Star 17"/>
          <p:cNvSpPr/>
          <p:nvPr/>
        </p:nvSpPr>
        <p:spPr>
          <a:xfrm>
            <a:off x="931204" y="4760583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6989" r="9627" b="9054"/>
          <a:stretch/>
        </p:blipFill>
        <p:spPr>
          <a:xfrm>
            <a:off x="4819190" y="2773952"/>
            <a:ext cx="1456434" cy="148070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12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627374" y="1398354"/>
            <a:ext cx="4279490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b="1" dirty="0" smtClean="0"/>
              <a:t>Inside our </a:t>
            </a:r>
          </a:p>
          <a:p>
            <a:r>
              <a:rPr lang="en-AU" b="1" dirty="0" smtClean="0"/>
              <a:t>solar system</a:t>
            </a:r>
          </a:p>
          <a:p>
            <a:endParaRPr lang="en-AU" b="1" dirty="0" smtClean="0"/>
          </a:p>
          <a:p>
            <a:endParaRPr lang="en-AU" b="1" dirty="0"/>
          </a:p>
          <a:p>
            <a:r>
              <a:rPr lang="en-AU" dirty="0" smtClean="0"/>
              <a:t>Eddington’s Eclipse </a:t>
            </a:r>
          </a:p>
          <a:p>
            <a:r>
              <a:rPr lang="en-AU" dirty="0" smtClean="0"/>
              <a:t>Expedition</a:t>
            </a:r>
          </a:p>
          <a:p>
            <a:endParaRPr lang="en-AU" dirty="0"/>
          </a:p>
        </p:txBody>
      </p:sp>
      <p:sp>
        <p:nvSpPr>
          <p:cNvPr id="9" name="5-Point Star 8"/>
          <p:cNvSpPr/>
          <p:nvPr/>
        </p:nvSpPr>
        <p:spPr>
          <a:xfrm>
            <a:off x="3156153" y="975567"/>
            <a:ext cx="285136" cy="235974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5-Point Star 9"/>
          <p:cNvSpPr/>
          <p:nvPr/>
        </p:nvSpPr>
        <p:spPr>
          <a:xfrm>
            <a:off x="4390103" y="4977270"/>
            <a:ext cx="285136" cy="235974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5-Point Star 10"/>
          <p:cNvSpPr/>
          <p:nvPr/>
        </p:nvSpPr>
        <p:spPr>
          <a:xfrm>
            <a:off x="1798825" y="3527587"/>
            <a:ext cx="285136" cy="235974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1941393" y="1211540"/>
            <a:ext cx="1269216" cy="243403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0" idx="0"/>
          </p:cNvCxnSpPr>
          <p:nvPr/>
        </p:nvCxnSpPr>
        <p:spPr>
          <a:xfrm>
            <a:off x="3298721" y="1093554"/>
            <a:ext cx="1233950" cy="388371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3"/>
          </p:cNvCxnSpPr>
          <p:nvPr/>
        </p:nvCxnSpPr>
        <p:spPr>
          <a:xfrm>
            <a:off x="2029505" y="3763560"/>
            <a:ext cx="2503166" cy="133169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-Point Star 21"/>
          <p:cNvSpPr/>
          <p:nvPr/>
        </p:nvSpPr>
        <p:spPr>
          <a:xfrm>
            <a:off x="1345159" y="3476230"/>
            <a:ext cx="285136" cy="235974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Connector 23"/>
          <p:cNvCxnSpPr>
            <a:endCxn id="9" idx="2"/>
          </p:cNvCxnSpPr>
          <p:nvPr/>
        </p:nvCxnSpPr>
        <p:spPr>
          <a:xfrm flipV="1">
            <a:off x="1487727" y="1211540"/>
            <a:ext cx="1722882" cy="238267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" idx="3"/>
          </p:cNvCxnSpPr>
          <p:nvPr/>
        </p:nvCxnSpPr>
        <p:spPr>
          <a:xfrm>
            <a:off x="1575839" y="3712203"/>
            <a:ext cx="2902376" cy="141634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6989" r="9627" b="9054"/>
          <a:stretch/>
        </p:blipFill>
        <p:spPr>
          <a:xfrm>
            <a:off x="1617305" y="2882429"/>
            <a:ext cx="1456434" cy="148070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642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627374" y="1398354"/>
            <a:ext cx="4279490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b="1" dirty="0" smtClean="0"/>
              <a:t>Inside our </a:t>
            </a:r>
          </a:p>
          <a:p>
            <a:r>
              <a:rPr lang="en-AU" b="1" dirty="0" smtClean="0"/>
              <a:t>solar system</a:t>
            </a:r>
          </a:p>
          <a:p>
            <a:endParaRPr lang="en-AU" b="1" dirty="0" smtClean="0"/>
          </a:p>
          <a:p>
            <a:endParaRPr lang="en-AU" b="1" dirty="0"/>
          </a:p>
          <a:p>
            <a:r>
              <a:rPr lang="en-AU" dirty="0" smtClean="0"/>
              <a:t>Eddington’s Eclipse </a:t>
            </a:r>
          </a:p>
          <a:p>
            <a:r>
              <a:rPr lang="en-AU" dirty="0" smtClean="0"/>
              <a:t>Expedition</a:t>
            </a:r>
          </a:p>
          <a:p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8038" y="6508954"/>
            <a:ext cx="510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 </a:t>
            </a:r>
            <a:r>
              <a:rPr lang="en-AU" sz="1200" dirty="0" smtClean="0"/>
              <a:t>Image Credit: Philosophical </a:t>
            </a:r>
            <a:r>
              <a:rPr lang="en-AU" sz="1200" dirty="0"/>
              <a:t>Transactions of the Royal Society of </a:t>
            </a:r>
            <a:r>
              <a:rPr lang="en-AU" sz="1200" dirty="0" smtClean="0"/>
              <a:t>London </a:t>
            </a:r>
            <a:r>
              <a:rPr lang="en-AU" sz="1200" dirty="0"/>
              <a:t>(1920)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31" y="766429"/>
            <a:ext cx="4156015" cy="53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Point Star 1"/>
          <p:cNvSpPr/>
          <p:nvPr/>
        </p:nvSpPr>
        <p:spPr>
          <a:xfrm>
            <a:off x="5493372" y="3190163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5-Point Star 3"/>
          <p:cNvSpPr/>
          <p:nvPr/>
        </p:nvSpPr>
        <p:spPr>
          <a:xfrm>
            <a:off x="5573666" y="1031488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5-Point Star 5"/>
          <p:cNvSpPr/>
          <p:nvPr/>
        </p:nvSpPr>
        <p:spPr>
          <a:xfrm>
            <a:off x="5573666" y="5549489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5-Point Star 6"/>
          <p:cNvSpPr/>
          <p:nvPr/>
        </p:nvSpPr>
        <p:spPr>
          <a:xfrm>
            <a:off x="7832666" y="3191062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5-Point Star 7"/>
          <p:cNvSpPr/>
          <p:nvPr/>
        </p:nvSpPr>
        <p:spPr>
          <a:xfrm>
            <a:off x="3314666" y="3182754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5-Point Star 8"/>
          <p:cNvSpPr/>
          <p:nvPr/>
        </p:nvSpPr>
        <p:spPr>
          <a:xfrm>
            <a:off x="3918386" y="1733390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5-Point Star 9"/>
          <p:cNvSpPr/>
          <p:nvPr/>
        </p:nvSpPr>
        <p:spPr>
          <a:xfrm>
            <a:off x="7228945" y="1671220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5-Point Star 10"/>
          <p:cNvSpPr/>
          <p:nvPr/>
        </p:nvSpPr>
        <p:spPr>
          <a:xfrm>
            <a:off x="3777256" y="4602622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5-Point Star 11"/>
          <p:cNvSpPr/>
          <p:nvPr/>
        </p:nvSpPr>
        <p:spPr>
          <a:xfrm>
            <a:off x="7228945" y="4749308"/>
            <a:ext cx="701040" cy="586740"/>
          </a:xfrm>
          <a:prstGeom prst="star5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6989" r="9627" b="9054"/>
          <a:stretch/>
        </p:blipFill>
        <p:spPr>
          <a:xfrm>
            <a:off x="4320303" y="1944159"/>
            <a:ext cx="3192007" cy="3245203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8" y="1917662"/>
            <a:ext cx="3298195" cy="32981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64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29085" y="-17741"/>
            <a:ext cx="6862916" cy="6772502"/>
            <a:chOff x="2620256" y="233080"/>
            <a:chExt cx="6523743" cy="6436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256" y="233080"/>
              <a:ext cx="6523743" cy="643600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446803" y="6303598"/>
              <a:ext cx="1697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 smtClean="0"/>
                <a:t>Image Credit: NASA/ESA</a:t>
              </a:r>
              <a:endParaRPr lang="en-AU" sz="1200" dirty="0"/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793955" y="1627265"/>
            <a:ext cx="4279490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b="1" dirty="0" smtClean="0"/>
              <a:t>Outside our </a:t>
            </a:r>
          </a:p>
          <a:p>
            <a:r>
              <a:rPr lang="en-AU" b="1" dirty="0" smtClean="0"/>
              <a:t>solar system</a:t>
            </a:r>
          </a:p>
          <a:p>
            <a:endParaRPr lang="en-AU" b="1" dirty="0" smtClean="0"/>
          </a:p>
          <a:p>
            <a:endParaRPr lang="en-AU" b="1" dirty="0"/>
          </a:p>
          <a:p>
            <a:r>
              <a:rPr lang="en-AU" b="1" dirty="0" smtClean="0"/>
              <a:t>Gravitational lensing by galaxies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95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5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34730" y="6550521"/>
            <a:ext cx="2165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NASA/JPL-Caltech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42867" y="948473"/>
            <a:ext cx="3719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 smtClean="0"/>
              <a:t>What is General Relativity and why do we know it works?</a:t>
            </a:r>
            <a:endParaRPr lang="en-AU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6824" y="3959050"/>
            <a:ext cx="33415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 smtClean="0"/>
              <a:t>What are Black Holes and how do we know they exist?</a:t>
            </a:r>
            <a:endParaRPr lang="en-AU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98760" y="507638"/>
            <a:ext cx="33415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 smtClean="0"/>
              <a:t>How do astronomers observe Black Holes?</a:t>
            </a:r>
            <a:endParaRPr lang="en-A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148022" y="3862574"/>
            <a:ext cx="33415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 smtClean="0"/>
              <a:t>Feel free to ask your own questions as we go!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31797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600" dirty="0" smtClean="0"/>
              <a:t/>
            </a:r>
            <a:br>
              <a:rPr lang="en-AU" sz="6600" dirty="0" smtClean="0"/>
            </a:br>
            <a:r>
              <a:rPr lang="en-AU" sz="6600" dirty="0" smtClean="0"/>
              <a:t>General Relativity Tests:</a:t>
            </a:r>
            <a:br>
              <a:rPr lang="en-AU" sz="6600" dirty="0" smtClean="0"/>
            </a:br>
            <a:r>
              <a:rPr lang="en-AU" sz="6600" dirty="0" smtClean="0"/>
              <a:t>Outside our solar system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53293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600" dirty="0" err="1" smtClean="0"/>
              <a:t>Hulse</a:t>
            </a:r>
            <a:r>
              <a:rPr lang="en-AU" sz="6600" dirty="0" smtClean="0"/>
              <a:t> Taylor Binary Pulsar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40043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75909" y="6581001"/>
            <a:ext cx="4170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Video Credit: </a:t>
            </a:r>
            <a:r>
              <a:rPr lang="en-AU" sz="1200" dirty="0"/>
              <a:t>https://www.youtube.com/watch?v=mXzwtp-KaoI</a:t>
            </a:r>
          </a:p>
        </p:txBody>
      </p:sp>
      <p:pic>
        <p:nvPicPr>
          <p:cNvPr id="2" name="pulsar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642" y="520002"/>
            <a:ext cx="7278356" cy="54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9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24298" y="4620526"/>
            <a:ext cx="9248502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800" dirty="0" smtClean="0"/>
              <a:t>Observed orbits of pulsars getting smaller</a:t>
            </a:r>
            <a:endParaRPr lang="en-AU" sz="3200" dirty="0"/>
          </a:p>
          <a:p>
            <a:endParaRPr lang="en-AU" sz="2800" dirty="0"/>
          </a:p>
          <a:p>
            <a:r>
              <a:rPr lang="en-AU" sz="2800" dirty="0" smtClean="0"/>
              <a:t>Energy carried away by gravitational waves</a:t>
            </a:r>
            <a:endParaRPr lang="en-A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975909" y="6581001"/>
            <a:ext cx="4216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Video Credit: </a:t>
            </a:r>
            <a:r>
              <a:rPr lang="en-AU" sz="1200" dirty="0"/>
              <a:t>https://www.youtube.com/watch?v=ctkcPq5IA8c</a:t>
            </a:r>
          </a:p>
        </p:txBody>
      </p:sp>
      <p:pic>
        <p:nvPicPr>
          <p:cNvPr id="5" name="puls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879" y="247674"/>
            <a:ext cx="7491189" cy="42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0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/>
              <a:t>Gravitational Waves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36000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2" r="8586"/>
          <a:stretch/>
        </p:blipFill>
        <p:spPr>
          <a:xfrm>
            <a:off x="5685183" y="0"/>
            <a:ext cx="650681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6118" y="6581001"/>
            <a:ext cx="2515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</a:t>
            </a:r>
            <a:r>
              <a:rPr lang="en-AU" sz="1200" dirty="0" err="1" smtClean="0"/>
              <a:t>R.Hurt</a:t>
            </a:r>
            <a:r>
              <a:rPr lang="en-AU" sz="1200" dirty="0" smtClean="0"/>
              <a:t>/Caltech-JPL/EPA</a:t>
            </a:r>
            <a:endParaRPr lang="en-AU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93955" y="1627265"/>
            <a:ext cx="4279490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b="1" dirty="0" smtClean="0"/>
              <a:t>observed from mergers of dense objects</a:t>
            </a:r>
          </a:p>
          <a:p>
            <a:endParaRPr lang="en-AU" b="1" dirty="0"/>
          </a:p>
          <a:p>
            <a:r>
              <a:rPr lang="en-AU" b="1" dirty="0" smtClean="0"/>
              <a:t>First detected by </a:t>
            </a:r>
            <a:r>
              <a:rPr lang="en-AU" b="1" dirty="0" err="1" smtClean="0"/>
              <a:t>ligo</a:t>
            </a:r>
            <a:r>
              <a:rPr lang="en-AU" b="1" dirty="0" smtClean="0"/>
              <a:t> in 2016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91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/>
              <a:t>Black Holes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379379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05" y="1234848"/>
            <a:ext cx="8414658" cy="4312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6857" y="6459081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NASA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80682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2" b="15532"/>
          <a:stretch/>
        </p:blipFill>
        <p:spPr>
          <a:xfrm>
            <a:off x="-150424" y="0"/>
            <a:ext cx="123424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9821" y="6552773"/>
            <a:ext cx="3042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</a:t>
            </a:r>
            <a:r>
              <a:rPr lang="en-AU" sz="1200" i="1" dirty="0"/>
              <a:t>Alain </a:t>
            </a:r>
            <a:r>
              <a:rPr lang="en-AU" sz="1200" i="1" dirty="0" err="1"/>
              <a:t>Riazuelo</a:t>
            </a:r>
            <a:r>
              <a:rPr lang="en-AU" sz="1200" i="1" dirty="0"/>
              <a:t>, IAP/UPMC/CNRS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263168" y="457199"/>
            <a:ext cx="3040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/>
              <a:t>Event Horizon </a:t>
            </a:r>
            <a:r>
              <a:rPr lang="en-AU" sz="2800" b="1" dirty="0" smtClean="0">
                <a:sym typeface="Symbol" panose="05050102010706020507" pitchFamily="18" charset="2"/>
              </a:rPr>
              <a:t> </a:t>
            </a:r>
          </a:p>
          <a:p>
            <a:r>
              <a:rPr lang="en-AU" sz="2800" b="1" dirty="0" smtClean="0">
                <a:sym typeface="Symbol" panose="05050102010706020507" pitchFamily="18" charset="2"/>
              </a:rPr>
              <a:t>Point of No </a:t>
            </a:r>
            <a:r>
              <a:rPr lang="en-AU" sz="2800" b="1" dirty="0">
                <a:sym typeface="Symbol" panose="05050102010706020507" pitchFamily="18" charset="2"/>
              </a:rPr>
              <a:t>R</a:t>
            </a:r>
            <a:r>
              <a:rPr lang="en-AU" sz="2800" b="1" dirty="0" smtClean="0">
                <a:sym typeface="Symbol" panose="05050102010706020507" pitchFamily="18" charset="2"/>
              </a:rPr>
              <a:t>eturn</a:t>
            </a:r>
            <a:r>
              <a:rPr lang="en-AU" sz="2800" b="1" dirty="0" smtClean="0"/>
              <a:t> </a:t>
            </a:r>
            <a:endParaRPr lang="en-AU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8882" y="5196006"/>
            <a:ext cx="29883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/>
              <a:t>Event Horizon Size </a:t>
            </a:r>
          </a:p>
          <a:p>
            <a:r>
              <a:rPr lang="en-AU" sz="2800" b="1" dirty="0" smtClean="0"/>
              <a:t>Depends on the </a:t>
            </a:r>
          </a:p>
          <a:p>
            <a:r>
              <a:rPr lang="en-AU" sz="2800" b="1" dirty="0" smtClean="0"/>
              <a:t>Black Hole Mass</a:t>
            </a:r>
            <a:endParaRPr lang="en-A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5082" y="457199"/>
            <a:ext cx="5030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/>
              <a:t>Stellar Mass Black Holes:</a:t>
            </a:r>
          </a:p>
          <a:p>
            <a:r>
              <a:rPr lang="en-AU" sz="2800" b="1" dirty="0" smtClean="0"/>
              <a:t>~5-30 Times the Mass of the Sun</a:t>
            </a:r>
            <a:endParaRPr lang="en-AU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882" y="2634343"/>
            <a:ext cx="427873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/>
              <a:t>Supermassive </a:t>
            </a:r>
          </a:p>
          <a:p>
            <a:r>
              <a:rPr lang="en-AU" sz="2800" b="1" dirty="0" smtClean="0"/>
              <a:t>Black Holes:</a:t>
            </a:r>
          </a:p>
          <a:p>
            <a:r>
              <a:rPr lang="en-AU" sz="2800" b="1" dirty="0" smtClean="0"/>
              <a:t>~1,000,000 – 1,000,000,000</a:t>
            </a:r>
          </a:p>
          <a:p>
            <a:r>
              <a:rPr lang="en-AU" sz="2800" b="1" dirty="0" smtClean="0"/>
              <a:t>Times the Mass of the Sun</a:t>
            </a:r>
            <a:endParaRPr lang="en-A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823614" y="4072621"/>
            <a:ext cx="29600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Observed by Looking at the Stuff Getting Sucked In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197370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/>
              <a:t>Do They Exist?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5811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23778" y="2242414"/>
            <a:ext cx="5096761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smtClean="0"/>
              <a:t>Einstein’s theory of General Relativity says gravity is the result of the curvature of spacetime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110" y="887657"/>
            <a:ext cx="4196705" cy="53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0600" y="356376"/>
            <a:ext cx="10313126" cy="81057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dirty="0" smtClean="0"/>
              <a:t>Cygnus-X1</a:t>
            </a:r>
            <a:endParaRPr lang="en-AU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04901" y="5469479"/>
            <a:ext cx="10313126" cy="81057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dirty="0" smtClean="0"/>
              <a:t>14.8 times the mass of the sun</a:t>
            </a:r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914401" y="1333669"/>
            <a:ext cx="11277599" cy="5524331"/>
            <a:chOff x="505097" y="1052573"/>
            <a:chExt cx="12015988" cy="64769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97" y="1052573"/>
              <a:ext cx="11394313" cy="467766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35017" y="7204747"/>
              <a:ext cx="4186068" cy="32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 smtClean="0"/>
                <a:t>Image Credit: </a:t>
              </a:r>
              <a:r>
                <a:rPr lang="en-AU" sz="1200" dirty="0"/>
                <a:t>X-ray: NASA/CXC; Optical: Digitized Sky Survey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7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0600" y="356376"/>
            <a:ext cx="10313126" cy="81057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dirty="0" smtClean="0"/>
              <a:t>Cygnus-X1</a:t>
            </a:r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914401" y="1333669"/>
            <a:ext cx="11277599" cy="5524331"/>
            <a:chOff x="505097" y="1052573"/>
            <a:chExt cx="12015988" cy="64769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97" y="1052573"/>
              <a:ext cx="11394313" cy="467766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35017" y="7204747"/>
              <a:ext cx="4186068" cy="32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 smtClean="0"/>
                <a:t>Image Credit: </a:t>
              </a:r>
              <a:r>
                <a:rPr lang="en-AU" sz="1200" dirty="0"/>
                <a:t>X-ray: NASA/CXC; Optical: Digitized Sky Survey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914401" y="5469478"/>
            <a:ext cx="10313126" cy="81057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dirty="0" smtClean="0"/>
              <a:t>Very bright in the x-rays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27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600" dirty="0" smtClean="0"/>
              <a:t>Is Cygnus-X1 a Black Hole?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7797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349828"/>
            <a:ext cx="7689668" cy="43254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77091" y="539255"/>
            <a:ext cx="10313126" cy="81057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smtClean="0"/>
              <a:t>Stephen Hawking - No</a:t>
            </a:r>
            <a:endParaRPr lang="en-AU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0911" y="5812295"/>
            <a:ext cx="10313126" cy="81057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AU" dirty="0" smtClean="0"/>
              <a:t>Kip Thorne - Yes</a:t>
            </a:r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7524206" y="5812295"/>
            <a:ext cx="3692434" cy="6407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059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600" dirty="0" smtClean="0"/>
              <a:t>General Relativity and Black Holes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25181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31134" r="28921" b="39786"/>
          <a:stretch/>
        </p:blipFill>
        <p:spPr>
          <a:xfrm>
            <a:off x="2512088" y="2431701"/>
            <a:ext cx="6912040" cy="358726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02394" y="1037654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Emission from a black hole </a:t>
            </a:r>
          </a:p>
          <a:p>
            <a:pPr algn="ctr"/>
            <a:r>
              <a:rPr lang="en-AU" sz="3200" dirty="0" smtClean="0"/>
              <a:t>accretion disk seen edge on</a:t>
            </a:r>
            <a:endParaRPr lang="en-A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0167984" y="6581001"/>
            <a:ext cx="2024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Andrew Penton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2447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31134" r="28921" b="39786"/>
          <a:stretch/>
        </p:blipFill>
        <p:spPr>
          <a:xfrm>
            <a:off x="2512088" y="2431701"/>
            <a:ext cx="6912040" cy="358726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02394" y="1037654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If we are looking at the disk edge on </a:t>
            </a:r>
          </a:p>
          <a:p>
            <a:pPr algn="ctr"/>
            <a:r>
              <a:rPr lang="en-AU" sz="3200" dirty="0" smtClean="0"/>
              <a:t>what is this at the top?</a:t>
            </a:r>
            <a:endParaRPr lang="en-AU" sz="3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01284" y="2080009"/>
            <a:ext cx="80386" cy="11455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67984" y="6581001"/>
            <a:ext cx="2024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Andrew Penton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427994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888335" y="335615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/>
          <p:cNvCxnSpPr/>
          <p:nvPr/>
        </p:nvCxnSpPr>
        <p:spPr>
          <a:xfrm>
            <a:off x="6451042" y="3536151"/>
            <a:ext cx="434088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07961" y="3536151"/>
            <a:ext cx="434088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1002621" y="1680748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Without General Relativity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0225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888335" y="335615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/>
          <p:cNvCxnSpPr/>
          <p:nvPr/>
        </p:nvCxnSpPr>
        <p:spPr>
          <a:xfrm>
            <a:off x="6451042" y="3536151"/>
            <a:ext cx="434088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07961" y="3536151"/>
            <a:ext cx="4340888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1002621" y="675913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With General Relativity</a:t>
            </a:r>
            <a:endParaRPr lang="en-AU" sz="32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11243214" y="3351485"/>
            <a:ext cx="13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We Are Here</a:t>
            </a:r>
            <a:endParaRPr lang="en-AU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7159" y="2756386"/>
            <a:ext cx="1225899" cy="7002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39543" y="2756386"/>
            <a:ext cx="473277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929744" y="2270927"/>
            <a:ext cx="1806995" cy="116631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88335" y="2245594"/>
            <a:ext cx="4983981" cy="253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1307961" y="5429079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Light Bending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96035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31134" r="28921" b="39786"/>
          <a:stretch/>
        </p:blipFill>
        <p:spPr>
          <a:xfrm>
            <a:off x="2512088" y="2431701"/>
            <a:ext cx="6912040" cy="35872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501284" y="2080009"/>
            <a:ext cx="80386" cy="11455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902394" y="1303936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Seeing the far side of the disk</a:t>
            </a:r>
            <a:endParaRPr lang="en-A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167984" y="6581001"/>
            <a:ext cx="2024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Andrew Penton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42254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600" dirty="0" smtClean="0"/>
              <a:t>General Relativity Tests:</a:t>
            </a:r>
            <a:br>
              <a:rPr lang="en-AU" sz="6600" dirty="0" smtClean="0"/>
            </a:br>
            <a:r>
              <a:rPr lang="en-AU" sz="6600" dirty="0" smtClean="0"/>
              <a:t>Inside our solar system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0351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31134" r="28921" b="39786"/>
          <a:stretch/>
        </p:blipFill>
        <p:spPr>
          <a:xfrm>
            <a:off x="2512088" y="2431701"/>
            <a:ext cx="6912040" cy="358726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02394" y="1037654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Why is the left side brighter </a:t>
            </a:r>
          </a:p>
          <a:p>
            <a:pPr algn="ctr"/>
            <a:r>
              <a:rPr lang="en-AU" sz="3200" dirty="0" smtClean="0"/>
              <a:t>than the right?</a:t>
            </a:r>
            <a:endParaRPr lang="en-A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0167984" y="6581001"/>
            <a:ext cx="2024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Andrew Penton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6065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8" y="1500091"/>
            <a:ext cx="7069421" cy="4418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1530" y="6522677"/>
            <a:ext cx="632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Image Credit: </a:t>
            </a:r>
            <a:r>
              <a:rPr lang="en-US" sz="1200" dirty="0"/>
              <a:t>By </a:t>
            </a:r>
            <a:r>
              <a:rPr lang="en-US" sz="1200" dirty="0" err="1" smtClean="0"/>
              <a:t>Aleš</a:t>
            </a:r>
            <a:r>
              <a:rPr lang="en-US" sz="1200" dirty="0" smtClean="0"/>
              <a:t> </a:t>
            </a:r>
            <a:r>
              <a:rPr lang="en-US" sz="1200" dirty="0" err="1" smtClean="0"/>
              <a:t>Tošovský</a:t>
            </a:r>
            <a:r>
              <a:rPr lang="en-US" sz="1200" dirty="0" smtClean="0"/>
              <a:t>, https</a:t>
            </a:r>
            <a:r>
              <a:rPr lang="en-US" sz="1200" dirty="0"/>
              <a:t>://commons.wikimedia.org/w/index.php?curid=662534</a:t>
            </a:r>
            <a:endParaRPr lang="en-AU" sz="1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02394" y="1037654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The Doppler Effect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8096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31134" r="28921" b="39786"/>
          <a:stretch/>
        </p:blipFill>
        <p:spPr>
          <a:xfrm>
            <a:off x="2512088" y="2431701"/>
            <a:ext cx="6912040" cy="358726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02394" y="1037654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The disk is spinning </a:t>
            </a:r>
            <a:endParaRPr lang="en-AU" sz="32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56466" y="3788229"/>
            <a:ext cx="1" cy="522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73218" y="3587821"/>
            <a:ext cx="173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Moving Away From Us:</a:t>
            </a:r>
          </a:p>
          <a:p>
            <a:r>
              <a:rPr lang="en-AU" dirty="0" smtClean="0"/>
              <a:t>Less Energy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79749" y="3964073"/>
            <a:ext cx="1" cy="522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001" y="3673929"/>
            <a:ext cx="173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Moving Towards Us:</a:t>
            </a:r>
          </a:p>
          <a:p>
            <a:r>
              <a:rPr lang="en-AU" dirty="0" smtClean="0"/>
              <a:t>More Energy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67984" y="6581001"/>
            <a:ext cx="2024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Andrew Penton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76438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31134" r="28921" b="39786"/>
          <a:stretch/>
        </p:blipFill>
        <p:spPr>
          <a:xfrm>
            <a:off x="2512088" y="2431701"/>
            <a:ext cx="6912040" cy="358726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02394" y="1037654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What is this ring?</a:t>
            </a:r>
            <a:endParaRPr lang="en-AU" sz="3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01284" y="2080009"/>
            <a:ext cx="200967" cy="18689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67984" y="6581001"/>
            <a:ext cx="2024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Andrew Penton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79986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31134" r="28921" b="39786"/>
          <a:stretch/>
        </p:blipFill>
        <p:spPr>
          <a:xfrm>
            <a:off x="2512088" y="2431701"/>
            <a:ext cx="6912040" cy="35872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501284" y="2080009"/>
            <a:ext cx="200967" cy="18689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964024" y="851171"/>
            <a:ext cx="10131427" cy="861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AU" sz="3200" dirty="0" smtClean="0"/>
              <a:t>Photon Ring – Photons getting </a:t>
            </a:r>
          </a:p>
          <a:p>
            <a:pPr algn="ctr"/>
            <a:r>
              <a:rPr lang="en-AU" sz="3200" dirty="0" smtClean="0"/>
              <a:t>slingshot around the black hole </a:t>
            </a:r>
            <a:endParaRPr lang="en-A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167984" y="6581001"/>
            <a:ext cx="2024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Andrew Penton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5711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600" dirty="0" smtClean="0"/>
              <a:t>What would happen if you went into a black hole?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34441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1" b="-1001"/>
          <a:stretch/>
        </p:blipFill>
        <p:spPr>
          <a:xfrm>
            <a:off x="0" y="-114300"/>
            <a:ext cx="12180004" cy="7040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3454" y="376921"/>
            <a:ext cx="2960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 smtClean="0"/>
              <a:t>TIME</a:t>
            </a:r>
            <a:endParaRPr lang="en-AU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3854" y="5215621"/>
            <a:ext cx="5096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/>
              <a:t>For You: Everything would seem normal</a:t>
            </a:r>
            <a:endParaRPr lang="en-AU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15424" y="4361438"/>
            <a:ext cx="616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 smtClean="0"/>
              <a:t>For Us On Earth:</a:t>
            </a:r>
          </a:p>
          <a:p>
            <a:pPr algn="ctr"/>
            <a:r>
              <a:rPr lang="en-AU" sz="3600" b="1" dirty="0" smtClean="0"/>
              <a:t>You would slow down until you reach the event horizon – then you would freeze in time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216588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1" b="-1001"/>
          <a:stretch/>
        </p:blipFill>
        <p:spPr>
          <a:xfrm>
            <a:off x="0" y="-114300"/>
            <a:ext cx="12180004" cy="7040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3454" y="376921"/>
            <a:ext cx="2960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 smtClean="0"/>
              <a:t>FORCE</a:t>
            </a:r>
            <a:endParaRPr lang="en-AU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011834" y="3996421"/>
            <a:ext cx="5096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 smtClean="0"/>
              <a:t>As you get close tidal forces get more extreme</a:t>
            </a:r>
            <a:endParaRPr lang="en-AU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86770" y="5415333"/>
            <a:ext cx="616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/>
              <a:t>SPAGETTIFICATION!</a:t>
            </a:r>
            <a:endParaRPr lang="en-AU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9670" y="3861939"/>
            <a:ext cx="45966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 smtClean="0"/>
              <a:t>For small black holes you would get pulled apart before you reached the event horizon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42351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600" dirty="0" smtClean="0"/>
              <a:t>How Do We observe </a:t>
            </a:r>
            <a:br>
              <a:rPr lang="en-AU" sz="6600" dirty="0" smtClean="0"/>
            </a:br>
            <a:r>
              <a:rPr lang="en-AU" sz="6600" dirty="0" smtClean="0"/>
              <a:t>black holes?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32541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8097" y="5787121"/>
            <a:ext cx="8395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/>
              <a:t>Ground Based Astronomy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28442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600" dirty="0" smtClean="0"/>
              <a:t>Precession of the Perihelion of Mercury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73691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8097" y="5787121"/>
            <a:ext cx="8395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/>
              <a:t>Space Based Astronomy</a:t>
            </a:r>
            <a:endParaRPr lang="en-AU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937682" y="6556562"/>
            <a:ext cx="1289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ESA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78224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95" y="3362"/>
            <a:ext cx="1232898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8097" y="5787121"/>
            <a:ext cx="8395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/>
              <a:t>Scientific Ballooning</a:t>
            </a:r>
            <a:endParaRPr lang="en-AU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38390" y="6584363"/>
            <a:ext cx="3353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NASA Scientific Balloon Flight Facility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3617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5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34730" y="6550521"/>
            <a:ext cx="2165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Image Credit: NASA/JPL-Caltech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898097" y="5242470"/>
            <a:ext cx="83958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 smtClean="0"/>
              <a:t>Thank You!</a:t>
            </a:r>
          </a:p>
          <a:p>
            <a:pPr algn="ctr"/>
            <a:r>
              <a:rPr lang="en-AU" sz="4400" b="1" dirty="0" smtClean="0"/>
              <a:t>Questions?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6598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600" dirty="0" smtClean="0"/>
              <a:t>Precession of the Perihelion of Mercury</a:t>
            </a:r>
            <a:endParaRPr lang="en-AU" sz="6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609321"/>
            <a:ext cx="10131427" cy="1468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6600" dirty="0" smtClean="0"/>
              <a:t>The Shifting Orbit</a:t>
            </a:r>
            <a:endParaRPr lang="en-AU" sz="6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0540" y="3208020"/>
            <a:ext cx="10306687" cy="37882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98169" y="3078121"/>
            <a:ext cx="10219058" cy="47607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5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rcu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9692" y="481693"/>
            <a:ext cx="7008466" cy="394226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724298" y="4620526"/>
            <a:ext cx="9248502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800" dirty="0" smtClean="0"/>
              <a:t>Classical orbital mechanics Theory couldn’t match the observational data</a:t>
            </a:r>
          </a:p>
          <a:p>
            <a:endParaRPr lang="en-AU" sz="2400" dirty="0"/>
          </a:p>
          <a:p>
            <a:r>
              <a:rPr lang="en-AU" sz="2800" dirty="0" smtClean="0"/>
              <a:t>GR was the missing piece</a:t>
            </a:r>
            <a:endParaRPr lang="en-A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75909" y="6581001"/>
            <a:ext cx="4216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Video Credit: </a:t>
            </a:r>
            <a:r>
              <a:rPr lang="en-AU" sz="1200" dirty="0"/>
              <a:t>https://www.youtube.com/watch?v=tWY2fmqdgfo</a:t>
            </a:r>
          </a:p>
        </p:txBody>
      </p:sp>
    </p:spTree>
    <p:extLst>
      <p:ext uri="{BB962C8B-B14F-4D97-AF65-F5344CB8AC3E}">
        <p14:creationId xmlns:p14="http://schemas.microsoft.com/office/powerpoint/2010/main" val="255125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/>
              <a:t>Time Delay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1471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23825" y="-104775"/>
            <a:ext cx="12365267" cy="696277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6989" r="9627" b="9054"/>
          <a:stretch/>
        </p:blipFill>
        <p:spPr>
          <a:xfrm>
            <a:off x="5013965" y="1122267"/>
            <a:ext cx="2262959" cy="2300672"/>
          </a:xfrm>
          <a:prstGeom prst="ellipse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47384" y="6390752"/>
            <a:ext cx="218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Diagram not to scale!</a:t>
            </a:r>
            <a:endParaRPr lang="en-AU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711343" y="-3340269"/>
            <a:ext cx="10868205" cy="1086820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3222" r="3065" b="3297"/>
          <a:stretch/>
        </p:blipFill>
        <p:spPr>
          <a:xfrm>
            <a:off x="1153049" y="4636533"/>
            <a:ext cx="904351" cy="904351"/>
          </a:xfrm>
          <a:prstGeom prst="ellipse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883520" y="-989321"/>
            <a:ext cx="6523847" cy="652384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6063" r="6239" b="5322"/>
          <a:stretch/>
        </p:blipFill>
        <p:spPr>
          <a:xfrm>
            <a:off x="9197191" y="2189083"/>
            <a:ext cx="690786" cy="713434"/>
          </a:xfrm>
          <a:prstGeom prst="ellipse">
            <a:avLst/>
          </a:prstGeom>
        </p:spPr>
      </p:pic>
      <p:sp>
        <p:nvSpPr>
          <p:cNvPr id="17" name="Oval 16"/>
          <p:cNvSpPr>
            <a:spLocks noChangeAspect="1"/>
          </p:cNvSpPr>
          <p:nvPr/>
        </p:nvSpPr>
        <p:spPr>
          <a:xfrm>
            <a:off x="4400909" y="523681"/>
            <a:ext cx="3497842" cy="3497842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57400" y="2730543"/>
            <a:ext cx="7139791" cy="214625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31877" y="2884958"/>
            <a:ext cx="7139791" cy="2146257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3872" r="24621" b="4377"/>
          <a:stretch/>
        </p:blipFill>
        <p:spPr>
          <a:xfrm>
            <a:off x="5437518" y="326250"/>
            <a:ext cx="528507" cy="533401"/>
          </a:xfrm>
          <a:prstGeom prst="ellipse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44764" y="4294026"/>
            <a:ext cx="296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>
                <a:solidFill>
                  <a:schemeClr val="accent5"/>
                </a:solidFill>
              </a:rPr>
              <a:t>Flat Spacetime</a:t>
            </a:r>
            <a:endParaRPr lang="en-AU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25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2969</TotalTime>
  <Words>688</Words>
  <Application>Microsoft Office PowerPoint</Application>
  <PresentationFormat>Widescreen</PresentationFormat>
  <Paragraphs>165</Paragraphs>
  <Slides>52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Symbol</vt:lpstr>
      <vt:lpstr>Celestial</vt:lpstr>
      <vt:lpstr>Extreme Environments: Gravity and Black Holes</vt:lpstr>
      <vt:lpstr>PowerPoint Presentation</vt:lpstr>
      <vt:lpstr>PowerPoint Presentation</vt:lpstr>
      <vt:lpstr>General Relativity Tests: Inside our solar system</vt:lpstr>
      <vt:lpstr>Precession of the Perihelion of Mercury</vt:lpstr>
      <vt:lpstr>Precession of the Perihelion of Mercury</vt:lpstr>
      <vt:lpstr>PowerPoint Presentation</vt:lpstr>
      <vt:lpstr>Time Delay</vt:lpstr>
      <vt:lpstr>PowerPoint Presentation</vt:lpstr>
      <vt:lpstr>PowerPoint Presentation</vt:lpstr>
      <vt:lpstr>PowerPoint Presentation</vt:lpstr>
      <vt:lpstr>Light Bending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General Relativity Tests: Outside our solar system</vt:lpstr>
      <vt:lpstr>Hulse Taylor Binary Pulsar</vt:lpstr>
      <vt:lpstr>PowerPoint Presentation</vt:lpstr>
      <vt:lpstr>PowerPoint Presentation</vt:lpstr>
      <vt:lpstr>Gravitational Waves</vt:lpstr>
      <vt:lpstr>PowerPoint Presentation</vt:lpstr>
      <vt:lpstr>Black Holes</vt:lpstr>
      <vt:lpstr>PowerPoint Presentation</vt:lpstr>
      <vt:lpstr>PowerPoint Presentation</vt:lpstr>
      <vt:lpstr>Do They Exist?</vt:lpstr>
      <vt:lpstr>PowerPoint Presentation</vt:lpstr>
      <vt:lpstr>PowerPoint Presentation</vt:lpstr>
      <vt:lpstr>Is Cygnus-X1 a Black Hole?</vt:lpstr>
      <vt:lpstr>PowerPoint Presentation</vt:lpstr>
      <vt:lpstr>General Relativity and Black Holes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would happen if you went into a black hole?</vt:lpstr>
      <vt:lpstr>PowerPoint Presentation</vt:lpstr>
      <vt:lpstr>PowerPoint Presentation</vt:lpstr>
      <vt:lpstr>How Do We observe  black holes?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Environments: Gravity and Black Holes</dc:title>
  <dc:creator>Janie Hoormann</dc:creator>
  <cp:lastModifiedBy>Janie Hoormann</cp:lastModifiedBy>
  <cp:revision>68</cp:revision>
  <dcterms:created xsi:type="dcterms:W3CDTF">2018-04-23T01:46:13Z</dcterms:created>
  <dcterms:modified xsi:type="dcterms:W3CDTF">2018-07-11T01:44:39Z</dcterms:modified>
</cp:coreProperties>
</file>